
<file path=[Content_Types].xml><?xml version="1.0" encoding="utf-8"?>
<Types xmlns="http://schemas.openxmlformats.org/package/2006/content-types">
  <Default Extension="jpeg" ContentType="image/jpeg"/>
  <Default Extension="m4a" ContentType="audio/mp4"/>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66" r:id="rId3"/>
    <p:sldId id="257" r:id="rId4"/>
    <p:sldId id="258" r:id="rId5"/>
    <p:sldId id="259" r:id="rId6"/>
    <p:sldId id="267" r:id="rId7"/>
    <p:sldId id="263" r:id="rId8"/>
    <p:sldId id="268" r:id="rId9"/>
    <p:sldId id="265"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F737F10-0EA7-4E8A-8564-1E07ACA3A757}">
          <p14:sldIdLst>
            <p14:sldId id="256"/>
            <p14:sldId id="266"/>
            <p14:sldId id="257"/>
            <p14:sldId id="258"/>
            <p14:sldId id="259"/>
            <p14:sldId id="267"/>
            <p14:sldId id="263"/>
            <p14:sldId id="268"/>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media/media1.mkv>
</file>

<file path=ppt/media/media2.m4a>
</file>

<file path=ppt/media/media3.mkv>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38CF2BF-E1DC-4773-9EB0-843695128A9C}" type="datetimeFigureOut">
              <a:rPr lang="en-IN" smtClean="0"/>
              <a:t>27-01-2022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156937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8CF2BF-E1DC-4773-9EB0-843695128A9C}" type="datetimeFigureOut">
              <a:rPr lang="en-IN" smtClean="0"/>
              <a:t>27-01-2022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2883534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8CF2BF-E1DC-4773-9EB0-843695128A9C}" type="datetimeFigureOut">
              <a:rPr lang="en-IN" smtClean="0"/>
              <a:t>27-01-2022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3994557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38CF2BF-E1DC-4773-9EB0-843695128A9C}" type="datetimeFigureOut">
              <a:rPr lang="en-IN" smtClean="0"/>
              <a:t>27-01-2022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2050314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8CF2BF-E1DC-4773-9EB0-843695128A9C}" type="datetimeFigureOut">
              <a:rPr lang="en-IN" smtClean="0"/>
              <a:t>27-01-2022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2881759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38CF2BF-E1DC-4773-9EB0-843695128A9C}" type="datetimeFigureOut">
              <a:rPr lang="en-IN" smtClean="0"/>
              <a:t>27-01-2022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3321029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8CF2BF-E1DC-4773-9EB0-843695128A9C}" type="datetimeFigureOut">
              <a:rPr lang="en-IN" smtClean="0"/>
              <a:t>27-01-2022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1591761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38CF2BF-E1DC-4773-9EB0-843695128A9C}" type="datetimeFigureOut">
              <a:rPr lang="en-IN" smtClean="0"/>
              <a:t>27-01-2022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665311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8CF2BF-E1DC-4773-9EB0-843695128A9C}" type="datetimeFigureOut">
              <a:rPr lang="en-IN" smtClean="0"/>
              <a:t>27-01-2022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3400881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8CF2BF-E1DC-4773-9EB0-843695128A9C}" type="datetimeFigureOut">
              <a:rPr lang="en-IN" smtClean="0"/>
              <a:t>27-01-2022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1121526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8CF2BF-E1DC-4773-9EB0-843695128A9C}" type="datetimeFigureOut">
              <a:rPr lang="en-IN" smtClean="0"/>
              <a:t>27-01-2022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33C1ABC-925C-47AE-A8E9-2EAF9C12FB67}" type="slidenum">
              <a:rPr lang="en-IN" smtClean="0"/>
              <a:t>‹#›</a:t>
            </a:fld>
            <a:endParaRPr lang="en-IN"/>
          </a:p>
        </p:txBody>
      </p:sp>
    </p:spTree>
    <p:extLst>
      <p:ext uri="{BB962C8B-B14F-4D97-AF65-F5344CB8AC3E}">
        <p14:creationId xmlns:p14="http://schemas.microsoft.com/office/powerpoint/2010/main" val="3389137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8CF2BF-E1DC-4773-9EB0-843695128A9C}" type="datetimeFigureOut">
              <a:rPr lang="en-IN" smtClean="0"/>
              <a:t>27-01-2022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3C1ABC-925C-47AE-A8E9-2EAF9C12FB67}" type="slidenum">
              <a:rPr lang="en-IN" smtClean="0"/>
              <a:t>‹#›</a:t>
            </a:fld>
            <a:endParaRPr lang="en-IN"/>
          </a:p>
        </p:txBody>
      </p:sp>
    </p:spTree>
    <p:extLst>
      <p:ext uri="{BB962C8B-B14F-4D97-AF65-F5344CB8AC3E}">
        <p14:creationId xmlns:p14="http://schemas.microsoft.com/office/powerpoint/2010/main" val="363850627"/>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video" Target="../media/media1.mkv"/><Relationship Id="rId7" Type="http://schemas.openxmlformats.org/officeDocument/2006/relationships/image" Target="../media/image8.png"/><Relationship Id="rId2" Type="http://schemas.microsoft.com/office/2007/relationships/media" Target="../media/media1.mkv"/><Relationship Id="rId1" Type="http://schemas.openxmlformats.org/officeDocument/2006/relationships/tags" Target="../tags/tag6.xml"/><Relationship Id="rId6" Type="http://schemas.openxmlformats.org/officeDocument/2006/relationships/slideLayout" Target="../slideLayouts/slideLayout2.xml"/><Relationship Id="rId5" Type="http://schemas.openxmlformats.org/officeDocument/2006/relationships/audio" Target="../media/media2.m4a"/><Relationship Id="rId4" Type="http://schemas.microsoft.com/office/2007/relationships/media" Target="../media/media2.m4a"/></Relationships>
</file>

<file path=ppt/slides/_rels/slide7.xml.rels><?xml version="1.0" encoding="UTF-8" standalone="yes"?>
<Relationships xmlns="http://schemas.openxmlformats.org/package/2006/relationships"><Relationship Id="rId3" Type="http://schemas.openxmlformats.org/officeDocument/2006/relationships/video" Target="../media/media3.mkv"/><Relationship Id="rId2" Type="http://schemas.microsoft.com/office/2007/relationships/media" Target="../media/media3.mkv"/><Relationship Id="rId1" Type="http://schemas.openxmlformats.org/officeDocument/2006/relationships/tags" Target="../tags/tag7.xml"/><Relationship Id="rId5" Type="http://schemas.openxmlformats.org/officeDocument/2006/relationships/image" Target="../media/image10.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video" Target="../media/media4.mp4"/><Relationship Id="rId7" Type="http://schemas.openxmlformats.org/officeDocument/2006/relationships/image" Target="../media/image12.png"/><Relationship Id="rId2" Type="http://schemas.microsoft.com/office/2007/relationships/media" Target="../media/media4.mp4"/><Relationship Id="rId1" Type="http://schemas.openxmlformats.org/officeDocument/2006/relationships/tags" Target="../tags/tag8.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slideLayout" Target="../slideLayouts/slideLayout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F5B86-60CA-4E58-AB9C-0998421B7FA9}"/>
              </a:ext>
            </a:extLst>
          </p:cNvPr>
          <p:cNvSpPr>
            <a:spLocks noGrp="1"/>
          </p:cNvSpPr>
          <p:nvPr>
            <p:ph type="ctrTitle"/>
          </p:nvPr>
        </p:nvSpPr>
        <p:spPr>
          <a:xfrm>
            <a:off x="9170633" y="2370338"/>
            <a:ext cx="3021367" cy="802274"/>
          </a:xfrm>
        </p:spPr>
        <p:txBody>
          <a:bodyPr>
            <a:normAutofit/>
          </a:bodyPr>
          <a:lstStyle/>
          <a:p>
            <a:r>
              <a:rPr lang="en-US" sz="4800" dirty="0">
                <a:solidFill>
                  <a:schemeClr val="accent1"/>
                </a:solidFill>
              </a:rPr>
              <a:t>EHIPASSIKO</a:t>
            </a:r>
            <a:endParaRPr lang="en-IN" sz="4800" dirty="0">
              <a:solidFill>
                <a:schemeClr val="accent1"/>
              </a:solidFill>
            </a:endParaRPr>
          </a:p>
        </p:txBody>
      </p:sp>
      <p:sp>
        <p:nvSpPr>
          <p:cNvPr id="3" name="Subtitle 2">
            <a:extLst>
              <a:ext uri="{FF2B5EF4-FFF2-40B4-BE49-F238E27FC236}">
                <a16:creationId xmlns:a16="http://schemas.microsoft.com/office/drawing/2014/main" id="{6564DDD9-82ED-470E-9093-37F9B1B8038A}"/>
              </a:ext>
            </a:extLst>
          </p:cNvPr>
          <p:cNvSpPr>
            <a:spLocks noGrp="1"/>
          </p:cNvSpPr>
          <p:nvPr>
            <p:ph type="subTitle" idx="1"/>
          </p:nvPr>
        </p:nvSpPr>
        <p:spPr>
          <a:xfrm>
            <a:off x="8780016" y="3602037"/>
            <a:ext cx="3062796" cy="2292735"/>
          </a:xfrm>
        </p:spPr>
        <p:txBody>
          <a:bodyPr>
            <a:normAutofit/>
          </a:bodyPr>
          <a:lstStyle/>
          <a:p>
            <a:r>
              <a:rPr lang="en-US" dirty="0">
                <a:solidFill>
                  <a:srgbClr val="00B050"/>
                </a:solidFill>
              </a:rPr>
              <a:t>MPD18I003</a:t>
            </a:r>
          </a:p>
          <a:p>
            <a:r>
              <a:rPr lang="en-US" dirty="0">
                <a:solidFill>
                  <a:srgbClr val="00B050"/>
                </a:solidFill>
              </a:rPr>
              <a:t>MPD18I004</a:t>
            </a:r>
          </a:p>
          <a:p>
            <a:r>
              <a:rPr lang="en-US" dirty="0">
                <a:solidFill>
                  <a:srgbClr val="00B050"/>
                </a:solidFill>
              </a:rPr>
              <a:t>MPD18I028</a:t>
            </a:r>
          </a:p>
          <a:p>
            <a:r>
              <a:rPr lang="en-US" dirty="0">
                <a:solidFill>
                  <a:srgbClr val="00B050"/>
                </a:solidFill>
              </a:rPr>
              <a:t>MFD18I015</a:t>
            </a:r>
            <a:endParaRPr lang="en-IN" dirty="0">
              <a:solidFill>
                <a:srgbClr val="00B050"/>
              </a:solidFill>
            </a:endParaRPr>
          </a:p>
        </p:txBody>
      </p:sp>
      <p:sp>
        <p:nvSpPr>
          <p:cNvPr id="5" name="Rectangle 4">
            <a:extLst>
              <a:ext uri="{FF2B5EF4-FFF2-40B4-BE49-F238E27FC236}">
                <a16:creationId xmlns:a16="http://schemas.microsoft.com/office/drawing/2014/main" id="{9BD31CF1-9E05-49FE-82C7-C8B285AB2B53}"/>
              </a:ext>
            </a:extLst>
          </p:cNvPr>
          <p:cNvSpPr/>
          <p:nvPr/>
        </p:nvSpPr>
        <p:spPr>
          <a:xfrm>
            <a:off x="9561250" y="23334"/>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pic>
        <p:nvPicPr>
          <p:cNvPr id="10" name="Picture 2" descr="Seatbelts and their Effectiveness">
            <a:extLst>
              <a:ext uri="{FF2B5EF4-FFF2-40B4-BE49-F238E27FC236}">
                <a16:creationId xmlns:a16="http://schemas.microsoft.com/office/drawing/2014/main" id="{36B63CC4-DAF9-452F-A82C-6551A8DDB5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9956"/>
            <a:ext cx="9170634" cy="687797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93126302"/>
      </p:ext>
    </p:extLst>
  </p:cSld>
  <p:clrMapOvr>
    <a:masterClrMapping/>
  </p:clrMapOvr>
  <mc:AlternateContent xmlns:mc="http://schemas.openxmlformats.org/markup-compatibility/2006" xmlns:p14="http://schemas.microsoft.com/office/powerpoint/2010/main">
    <mc:Choice Requires="p14">
      <p:transition spd="slow" p14:dur="2000" advTm="86761"/>
    </mc:Choice>
    <mc:Fallback xmlns="">
      <p:transition spd="slow" advTm="86761"/>
    </mc:Fallback>
  </mc:AlternateContent>
  <p:extLst>
    <p:ext uri="{E180D4A7-C9FB-4DFB-919C-405C955672EB}">
      <p14:showEvtLst xmlns:p14="http://schemas.microsoft.com/office/powerpoint/2010/main">
        <p14:playEvt time="832" objId="6"/>
        <p14:triggerEvt type="onClick" time="832" objId="6"/>
        <p14:playEvt time="65601" objId="4"/>
        <p14:stopEvt time="66645" objId="6"/>
        <p14:stopEvt time="85290" objId="4"/>
        <p14:playEvt time="85808" objId="6"/>
        <p14:stopEvt time="86761" objId="6"/>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6946555-7CC3-484E-ADBF-3C02A13A3875}"/>
              </a:ext>
            </a:extLst>
          </p:cNvPr>
          <p:cNvSpPr>
            <a:spLocks noGrp="1"/>
          </p:cNvSpPr>
          <p:nvPr>
            <p:ph type="title"/>
          </p:nvPr>
        </p:nvSpPr>
        <p:spPr>
          <a:xfrm>
            <a:off x="838200" y="365126"/>
            <a:ext cx="4080029" cy="1055302"/>
          </a:xfrm>
        </p:spPr>
        <p:txBody>
          <a:bodyPr>
            <a:normAutofit/>
          </a:bodyPr>
          <a:lstStyle/>
          <a:p>
            <a:r>
              <a:rPr lang="en-US" sz="3200" dirty="0"/>
              <a:t>PROBLEM STATEMENT</a:t>
            </a:r>
            <a:endParaRPr lang="en-IN" sz="3200" dirty="0"/>
          </a:p>
        </p:txBody>
      </p:sp>
      <p:sp>
        <p:nvSpPr>
          <p:cNvPr id="10" name="Content Placeholder 9">
            <a:extLst>
              <a:ext uri="{FF2B5EF4-FFF2-40B4-BE49-F238E27FC236}">
                <a16:creationId xmlns:a16="http://schemas.microsoft.com/office/drawing/2014/main" id="{62BE1DAE-7A59-4644-A86C-EC55CC7733A7}"/>
              </a:ext>
            </a:extLst>
          </p:cNvPr>
          <p:cNvSpPr>
            <a:spLocks noGrp="1"/>
          </p:cNvSpPr>
          <p:nvPr>
            <p:ph idx="1"/>
          </p:nvPr>
        </p:nvSpPr>
        <p:spPr>
          <a:xfrm>
            <a:off x="838200" y="1482571"/>
            <a:ext cx="3920231" cy="4694392"/>
          </a:xfrm>
        </p:spPr>
        <p:txBody>
          <a:bodyPr/>
          <a:lstStyle/>
          <a:p>
            <a:r>
              <a:rPr lang="en-US" dirty="0"/>
              <a:t>Increased number of deaths by motor vehicle accidents that was because of not wearing seatbelt, which is backed by statistical analysis.</a:t>
            </a:r>
            <a:endParaRPr lang="en-IN" dirty="0"/>
          </a:p>
        </p:txBody>
      </p:sp>
      <p:pic>
        <p:nvPicPr>
          <p:cNvPr id="4098" name="Picture 2" descr="Cartoon Person Talk Vector Images (over 17,000)">
            <a:extLst>
              <a:ext uri="{FF2B5EF4-FFF2-40B4-BE49-F238E27FC236}">
                <a16:creationId xmlns:a16="http://schemas.microsoft.com/office/drawing/2014/main" id="{01912B93-B4F8-45DB-A96F-0F78E84DAA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2416" y="0"/>
            <a:ext cx="7069584"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Speech Bubble: Oval 11">
            <a:extLst>
              <a:ext uri="{FF2B5EF4-FFF2-40B4-BE49-F238E27FC236}">
                <a16:creationId xmlns:a16="http://schemas.microsoft.com/office/drawing/2014/main" id="{41AA27CE-E7B0-4E59-AE69-3F37D48D95E7}"/>
              </a:ext>
            </a:extLst>
          </p:cNvPr>
          <p:cNvSpPr/>
          <p:nvPr/>
        </p:nvSpPr>
        <p:spPr>
          <a:xfrm>
            <a:off x="7643673" y="423584"/>
            <a:ext cx="2991775" cy="2823099"/>
          </a:xfrm>
          <a:prstGeom prst="wedgeEllipseCallout">
            <a:avLst>
              <a:gd name="adj1" fmla="val -45023"/>
              <a:gd name="adj2" fmla="val 54009"/>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Can you believe this? I don’t think I will drive without wearing seatbelts…</a:t>
            </a:r>
            <a:endParaRPr lang="en-IN" dirty="0">
              <a:solidFill>
                <a:sysClr val="windowText" lastClr="000000"/>
              </a:solidFill>
            </a:endParaRPr>
          </a:p>
        </p:txBody>
      </p:sp>
      <p:pic>
        <p:nvPicPr>
          <p:cNvPr id="4100" name="Picture 4" descr="Increasing Seat-belt Awareness Among Himachali Drivers">
            <a:extLst>
              <a:ext uri="{FF2B5EF4-FFF2-40B4-BE49-F238E27FC236}">
                <a16:creationId xmlns:a16="http://schemas.microsoft.com/office/drawing/2014/main" id="{D67FF10B-21BD-47DA-87AA-6F396935E1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7073" y="4341182"/>
            <a:ext cx="3645947" cy="2441358"/>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74A1A99F-CAC3-4330-B976-10218F058AF7}"/>
              </a:ext>
            </a:extLst>
          </p:cNvPr>
          <p:cNvSpPr txBox="1"/>
          <p:nvPr/>
        </p:nvSpPr>
        <p:spPr>
          <a:xfrm>
            <a:off x="328474" y="62144"/>
            <a:ext cx="2050742" cy="369332"/>
          </a:xfrm>
          <a:prstGeom prst="rect">
            <a:avLst/>
          </a:prstGeom>
          <a:solidFill>
            <a:schemeClr val="accent1"/>
          </a:solidFill>
          <a:ln>
            <a:solidFill>
              <a:schemeClr val="accent1"/>
            </a:solidFill>
          </a:ln>
        </p:spPr>
        <p:txBody>
          <a:bodyPr wrap="square" rtlCol="0">
            <a:spAutoFit/>
          </a:bodyPr>
          <a:lstStyle/>
          <a:p>
            <a:r>
              <a:rPr lang="en-US" dirty="0">
                <a:solidFill>
                  <a:schemeClr val="bg1"/>
                </a:solidFill>
              </a:rPr>
              <a:t>B2-21 2018</a:t>
            </a:r>
            <a:endParaRPr lang="en-IN" dirty="0">
              <a:solidFill>
                <a:schemeClr val="bg1"/>
              </a:solidFill>
            </a:endParaRPr>
          </a:p>
        </p:txBody>
      </p:sp>
    </p:spTree>
    <p:custDataLst>
      <p:tags r:id="rId1"/>
    </p:custDataLst>
    <p:extLst>
      <p:ext uri="{BB962C8B-B14F-4D97-AF65-F5344CB8AC3E}">
        <p14:creationId xmlns:p14="http://schemas.microsoft.com/office/powerpoint/2010/main" val="2849507514"/>
      </p:ext>
    </p:extLst>
  </p:cSld>
  <p:clrMapOvr>
    <a:masterClrMapping/>
  </p:clrMapOvr>
  <mc:AlternateContent xmlns:mc="http://schemas.openxmlformats.org/markup-compatibility/2006" xmlns:p14="http://schemas.microsoft.com/office/powerpoint/2010/main">
    <mc:Choice Requires="p14">
      <p:transition spd="slow" p14:dur="2000" advTm="14899"/>
    </mc:Choice>
    <mc:Fallback xmlns="">
      <p:transition spd="slow" advTm="14899"/>
    </mc:Fallback>
  </mc:AlternateContent>
  <p:extLst>
    <p:ext uri="{E180D4A7-C9FB-4DFB-919C-405C955672EB}">
      <p14:showEvtLst xmlns:p14="http://schemas.microsoft.com/office/powerpoint/2010/main">
        <p14:playEvt time="1383" objId="14"/>
        <p14:stopEvt time="13720" objId="14"/>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4BFF9-AA38-4AEF-939A-B3E5CB08155B}"/>
              </a:ext>
            </a:extLst>
          </p:cNvPr>
          <p:cNvSpPr>
            <a:spLocks noGrp="1"/>
          </p:cNvSpPr>
          <p:nvPr>
            <p:ph type="title"/>
          </p:nvPr>
        </p:nvSpPr>
        <p:spPr>
          <a:xfrm>
            <a:off x="269289" y="706915"/>
            <a:ext cx="4234649" cy="900575"/>
          </a:xfrm>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FD9E3F41-6EF5-4E04-844C-D8CA6E37CA54}"/>
              </a:ext>
            </a:extLst>
          </p:cNvPr>
          <p:cNvSpPr>
            <a:spLocks noGrp="1"/>
          </p:cNvSpPr>
          <p:nvPr>
            <p:ph idx="1"/>
          </p:nvPr>
        </p:nvSpPr>
        <p:spPr>
          <a:xfrm>
            <a:off x="269289" y="1799747"/>
            <a:ext cx="3665738" cy="4351338"/>
          </a:xfrm>
        </p:spPr>
        <p:txBody>
          <a:bodyPr>
            <a:normAutofit/>
          </a:bodyPr>
          <a:lstStyle/>
          <a:p>
            <a:r>
              <a:rPr lang="en-US" sz="1600" dirty="0"/>
              <a:t>Our group presents the topic automation in seatbelt, a simple system based on sensors, a lock (which is actuated with the help of sensors.) and control system. This does not allow the user to drive the vehicle without wearing the seatbelt.</a:t>
            </a:r>
          </a:p>
          <a:p>
            <a:r>
              <a:rPr lang="en-US" sz="1600" dirty="0"/>
              <a:t>This is a new approach that we are trying to implement because we give importance to safety over business. Even then, we try to maximize our profits so as to survive in the market.</a:t>
            </a:r>
          </a:p>
          <a:p>
            <a:pPr rtl="0">
              <a:spcBef>
                <a:spcPts val="0"/>
              </a:spcBef>
              <a:spcAft>
                <a:spcPts val="800"/>
              </a:spcAft>
            </a:pPr>
            <a:r>
              <a:rPr lang="en-US" sz="1500" b="0" i="0" u="none" strike="noStrike" dirty="0">
                <a:solidFill>
                  <a:srgbClr val="FF0000"/>
                </a:solidFill>
                <a:effectLst/>
                <a:latin typeface="Calibri" panose="020F0502020204030204" pitchFamily="34" charset="0"/>
              </a:rPr>
              <a:t>PRODUCT: -Automation in Seatbelt</a:t>
            </a:r>
            <a:endParaRPr lang="en-US" sz="1500" b="0" dirty="0">
              <a:solidFill>
                <a:srgbClr val="FF0000"/>
              </a:solidFill>
              <a:effectLst/>
            </a:endParaRPr>
          </a:p>
          <a:p>
            <a:pPr rtl="0">
              <a:spcBef>
                <a:spcPts val="0"/>
              </a:spcBef>
              <a:spcAft>
                <a:spcPts val="800"/>
              </a:spcAft>
            </a:pPr>
            <a:r>
              <a:rPr lang="en-US" sz="1500" b="0" i="0" u="none" strike="noStrike" dirty="0">
                <a:solidFill>
                  <a:srgbClr val="FF0000"/>
                </a:solidFill>
                <a:effectLst/>
                <a:latin typeface="Calibri" panose="020F0502020204030204" pitchFamily="34" charset="0"/>
              </a:rPr>
              <a:t>INDUSTRY: - Manufacture of parts and services of bodies for motor vehicles such as safety belts, airbags, doors, bumpers.</a:t>
            </a:r>
            <a:endParaRPr lang="en-US" sz="1500" b="0" dirty="0">
              <a:solidFill>
                <a:srgbClr val="FF0000"/>
              </a:solidFill>
              <a:effectLst/>
            </a:endParaRPr>
          </a:p>
          <a:p>
            <a:pPr rtl="0">
              <a:spcBef>
                <a:spcPts val="0"/>
              </a:spcBef>
              <a:spcAft>
                <a:spcPts val="800"/>
              </a:spcAft>
            </a:pPr>
            <a:r>
              <a:rPr lang="en-US" sz="1500" b="0" i="0" u="none" strike="noStrike" dirty="0">
                <a:solidFill>
                  <a:srgbClr val="FF0000"/>
                </a:solidFill>
                <a:effectLst/>
                <a:latin typeface="Calibri" panose="020F0502020204030204" pitchFamily="34" charset="0"/>
              </a:rPr>
              <a:t>NIC CODE: -29302</a:t>
            </a:r>
            <a:endParaRPr lang="en-IN" sz="1500" dirty="0">
              <a:solidFill>
                <a:srgbClr val="FF0000"/>
              </a:solidFill>
            </a:endParaRPr>
          </a:p>
        </p:txBody>
      </p:sp>
      <p:sp>
        <p:nvSpPr>
          <p:cNvPr id="5" name="Rectangle 4">
            <a:extLst>
              <a:ext uri="{FF2B5EF4-FFF2-40B4-BE49-F238E27FC236}">
                <a16:creationId xmlns:a16="http://schemas.microsoft.com/office/drawing/2014/main" id="{A96D9DE0-49B5-47D8-87CA-C81A2D5F0A53}"/>
              </a:ext>
            </a:extLst>
          </p:cNvPr>
          <p:cNvSpPr/>
          <p:nvPr/>
        </p:nvSpPr>
        <p:spPr>
          <a:xfrm>
            <a:off x="0" y="0"/>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sp>
        <p:nvSpPr>
          <p:cNvPr id="7" name="AutoShape 6">
            <a:extLst>
              <a:ext uri="{FF2B5EF4-FFF2-40B4-BE49-F238E27FC236}">
                <a16:creationId xmlns:a16="http://schemas.microsoft.com/office/drawing/2014/main" id="{610E0111-EFB0-4A90-B06A-9F43B9862B56}"/>
              </a:ext>
            </a:extLst>
          </p:cNvPr>
          <p:cNvSpPr>
            <a:spLocks noChangeAspect="1" noChangeArrowheads="1"/>
          </p:cNvSpPr>
          <p:nvPr/>
        </p:nvSpPr>
        <p:spPr bwMode="auto">
          <a:xfrm>
            <a:off x="7764568" y="3090623"/>
            <a:ext cx="293581" cy="48326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descr="Seat Belt Cartoons and Comics - funny pictures from CartoonStock">
            <a:extLst>
              <a:ext uri="{FF2B5EF4-FFF2-40B4-BE49-F238E27FC236}">
                <a16:creationId xmlns:a16="http://schemas.microsoft.com/office/drawing/2014/main" id="{D6C4A4ED-360F-40EE-9CFD-49FD7C8A34D1}"/>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935027" y="0"/>
            <a:ext cx="8256973" cy="6858000"/>
          </a:xfrm>
          <a:prstGeom prst="rect">
            <a:avLst/>
          </a:prstGeom>
          <a:noFill/>
          <a:ln>
            <a:noFill/>
          </a:ln>
        </p:spPr>
      </p:pic>
    </p:spTree>
    <p:custDataLst>
      <p:tags r:id="rId1"/>
    </p:custDataLst>
    <p:extLst>
      <p:ext uri="{BB962C8B-B14F-4D97-AF65-F5344CB8AC3E}">
        <p14:creationId xmlns:p14="http://schemas.microsoft.com/office/powerpoint/2010/main" val="301413092"/>
      </p:ext>
    </p:extLst>
  </p:cSld>
  <p:clrMapOvr>
    <a:masterClrMapping/>
  </p:clrMapOvr>
  <mc:AlternateContent xmlns:mc="http://schemas.openxmlformats.org/markup-compatibility/2006" xmlns:p14="http://schemas.microsoft.com/office/powerpoint/2010/main">
    <mc:Choice Requires="p14">
      <p:transition spd="slow" p14:dur="2000" advTm="26489"/>
    </mc:Choice>
    <mc:Fallback xmlns="">
      <p:transition spd="slow" advTm="26489"/>
    </mc:Fallback>
  </mc:AlternateContent>
  <p:extLst>
    <p:ext uri="{E180D4A7-C9FB-4DFB-919C-405C955672EB}">
      <p14:showEvtLst xmlns:p14="http://schemas.microsoft.com/office/powerpoint/2010/main">
        <p14:playEvt time="688" objId="6"/>
        <p14:stopEvt time="25067" objId="6"/>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93E83-E5D9-45A9-B42C-018AD68C2673}"/>
              </a:ext>
            </a:extLst>
          </p:cNvPr>
          <p:cNvSpPr>
            <a:spLocks noGrp="1"/>
          </p:cNvSpPr>
          <p:nvPr>
            <p:ph type="title"/>
          </p:nvPr>
        </p:nvSpPr>
        <p:spPr>
          <a:xfrm>
            <a:off x="8558074" y="887767"/>
            <a:ext cx="3633926" cy="802921"/>
          </a:xfrm>
        </p:spPr>
        <p:txBody>
          <a:bodyPr>
            <a:normAutofit/>
          </a:bodyPr>
          <a:lstStyle/>
          <a:p>
            <a:r>
              <a:rPr lang="en-US" sz="2400" dirty="0"/>
              <a:t>WHAT DO WE ACHIEVE FROM DOING SO?</a:t>
            </a:r>
            <a:endParaRPr lang="en-IN" sz="2400" dirty="0"/>
          </a:p>
        </p:txBody>
      </p:sp>
      <p:sp>
        <p:nvSpPr>
          <p:cNvPr id="3" name="Content Placeholder 2">
            <a:extLst>
              <a:ext uri="{FF2B5EF4-FFF2-40B4-BE49-F238E27FC236}">
                <a16:creationId xmlns:a16="http://schemas.microsoft.com/office/drawing/2014/main" id="{A75550E1-1491-4D92-8527-265CE6B42A78}"/>
              </a:ext>
            </a:extLst>
          </p:cNvPr>
          <p:cNvSpPr>
            <a:spLocks noGrp="1"/>
          </p:cNvSpPr>
          <p:nvPr>
            <p:ph idx="1"/>
          </p:nvPr>
        </p:nvSpPr>
        <p:spPr>
          <a:xfrm>
            <a:off x="8558074" y="1825624"/>
            <a:ext cx="3633926" cy="5009041"/>
          </a:xfrm>
        </p:spPr>
        <p:txBody>
          <a:bodyPr/>
          <a:lstStyle/>
          <a:p>
            <a:r>
              <a:rPr lang="en-US" sz="1800" dirty="0"/>
              <a:t>This is a new approach which we try to implement to give importance to safety over business.</a:t>
            </a:r>
          </a:p>
          <a:p>
            <a:r>
              <a:rPr lang="en-US" sz="1800" dirty="0"/>
              <a:t>It is profitable as we only use sensors in addition to the conventional seatbelt model.</a:t>
            </a:r>
          </a:p>
          <a:p>
            <a:r>
              <a:rPr lang="en-US" sz="1800" dirty="0"/>
              <a:t>We can get the materials manufactured in other factories, which leads to reduction in manufacturing costs.</a:t>
            </a:r>
          </a:p>
          <a:p>
            <a:r>
              <a:rPr lang="en-US" sz="1800" dirty="0"/>
              <a:t>This can also be used in upcoming vehicles that can be sold at higher prices to increase both safety and profits.</a:t>
            </a:r>
          </a:p>
          <a:p>
            <a:endParaRPr lang="en-IN" dirty="0"/>
          </a:p>
        </p:txBody>
      </p:sp>
      <p:sp>
        <p:nvSpPr>
          <p:cNvPr id="4" name="Rectangle 3">
            <a:extLst>
              <a:ext uri="{FF2B5EF4-FFF2-40B4-BE49-F238E27FC236}">
                <a16:creationId xmlns:a16="http://schemas.microsoft.com/office/drawing/2014/main" id="{E2A05EB5-549B-4A15-BB37-D9D00A7AF5EC}"/>
              </a:ext>
            </a:extLst>
          </p:cNvPr>
          <p:cNvSpPr/>
          <p:nvPr/>
        </p:nvSpPr>
        <p:spPr>
          <a:xfrm>
            <a:off x="9561250" y="23334"/>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pic>
        <p:nvPicPr>
          <p:cNvPr id="3074" name="Picture 2" descr="How to untwist your seatbelt – andystechlife">
            <a:extLst>
              <a:ext uri="{FF2B5EF4-FFF2-40B4-BE49-F238E27FC236}">
                <a16:creationId xmlns:a16="http://schemas.microsoft.com/office/drawing/2014/main" id="{25CDFE64-76EE-4232-91D3-26C145FF64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8558074" cy="6858000"/>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282821319"/>
      </p:ext>
    </p:extLst>
  </p:cSld>
  <p:clrMapOvr>
    <a:masterClrMapping/>
  </p:clrMapOvr>
  <mc:AlternateContent xmlns:mc="http://schemas.openxmlformats.org/markup-compatibility/2006" xmlns:p14="http://schemas.microsoft.com/office/powerpoint/2010/main">
    <mc:Choice Requires="p14">
      <p:transition spd="slow" p14:dur="2000" advTm="15970"/>
    </mc:Choice>
    <mc:Fallback xmlns="">
      <p:transition spd="slow" advTm="15970"/>
    </mc:Fallback>
  </mc:AlternateContent>
  <p:extLst>
    <p:ext uri="{E180D4A7-C9FB-4DFB-919C-405C955672EB}">
      <p14:showEvtLst xmlns:p14="http://schemas.microsoft.com/office/powerpoint/2010/main">
        <p14:playEvt time="924" objId="6"/>
        <p14:stopEvt time="13608" objId="6"/>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3EF5A-77A8-4B58-8AEF-79A2189E984C}"/>
              </a:ext>
            </a:extLst>
          </p:cNvPr>
          <p:cNvSpPr>
            <a:spLocks noGrp="1"/>
          </p:cNvSpPr>
          <p:nvPr>
            <p:ph type="title"/>
          </p:nvPr>
        </p:nvSpPr>
        <p:spPr>
          <a:xfrm>
            <a:off x="7102137" y="706915"/>
            <a:ext cx="4251663" cy="802289"/>
          </a:xfrm>
        </p:spPr>
        <p:txBody>
          <a:bodyPr>
            <a:normAutofit/>
          </a:bodyPr>
          <a:lstStyle/>
          <a:p>
            <a:r>
              <a:rPr lang="en-US" dirty="0"/>
              <a:t>KEY PLAYERS</a:t>
            </a:r>
            <a:endParaRPr lang="en-IN" dirty="0"/>
          </a:p>
        </p:txBody>
      </p:sp>
      <p:graphicFrame>
        <p:nvGraphicFramePr>
          <p:cNvPr id="6" name="Table 6">
            <a:extLst>
              <a:ext uri="{FF2B5EF4-FFF2-40B4-BE49-F238E27FC236}">
                <a16:creationId xmlns:a16="http://schemas.microsoft.com/office/drawing/2014/main" id="{DB5C1170-4B69-493A-A1AC-A0334A70AC65}"/>
              </a:ext>
            </a:extLst>
          </p:cNvPr>
          <p:cNvGraphicFramePr>
            <a:graphicFrameLocks noGrp="1"/>
          </p:cNvGraphicFramePr>
          <p:nvPr>
            <p:ph idx="1"/>
            <p:extLst>
              <p:ext uri="{D42A27DB-BD31-4B8C-83A1-F6EECF244321}">
                <p14:modId xmlns:p14="http://schemas.microsoft.com/office/powerpoint/2010/main" val="2621600252"/>
              </p:ext>
            </p:extLst>
          </p:nvPr>
        </p:nvGraphicFramePr>
        <p:xfrm>
          <a:off x="7102137" y="1390497"/>
          <a:ext cx="5089864" cy="5444171"/>
        </p:xfrm>
        <a:graphic>
          <a:graphicData uri="http://schemas.openxmlformats.org/drawingml/2006/table">
            <a:tbl>
              <a:tblPr firstRow="1" bandRow="1">
                <a:tableStyleId>{5940675A-B579-460E-94D1-54222C63F5DA}</a:tableStyleId>
              </a:tblPr>
              <a:tblGrid>
                <a:gridCol w="2544932">
                  <a:extLst>
                    <a:ext uri="{9D8B030D-6E8A-4147-A177-3AD203B41FA5}">
                      <a16:colId xmlns:a16="http://schemas.microsoft.com/office/drawing/2014/main" val="2225629978"/>
                    </a:ext>
                  </a:extLst>
                </a:gridCol>
                <a:gridCol w="2544932">
                  <a:extLst>
                    <a:ext uri="{9D8B030D-6E8A-4147-A177-3AD203B41FA5}">
                      <a16:colId xmlns:a16="http://schemas.microsoft.com/office/drawing/2014/main" val="2330277726"/>
                    </a:ext>
                  </a:extLst>
                </a:gridCol>
              </a:tblGrid>
              <a:tr h="938294">
                <a:tc>
                  <a:txBody>
                    <a:bodyPr/>
                    <a:lstStyle/>
                    <a:p>
                      <a:r>
                        <a:rPr lang="en-US" sz="1400" u="sng" dirty="0"/>
                        <a:t>customers</a:t>
                      </a:r>
                      <a:endParaRPr lang="en-IN" sz="1400" u="sng" dirty="0"/>
                    </a:p>
                  </a:txBody>
                  <a:tcPr/>
                </a:tc>
                <a:tc>
                  <a:txBody>
                    <a:bodyPr/>
                    <a:lstStyle/>
                    <a:p>
                      <a:pPr rtl="0">
                        <a:spcBef>
                          <a:spcPts val="0"/>
                        </a:spcBef>
                        <a:spcAft>
                          <a:spcPts val="800"/>
                        </a:spcAft>
                      </a:pPr>
                      <a:r>
                        <a:rPr lang="en-IN" sz="1400" b="0" i="0" u="none" strike="noStrike" dirty="0">
                          <a:solidFill>
                            <a:srgbClr val="000000"/>
                          </a:solidFill>
                          <a:effectLst/>
                          <a:latin typeface="Calibri" panose="020F0502020204030204" pitchFamily="34" charset="0"/>
                        </a:rPr>
                        <a:t>Car companies like</a:t>
                      </a:r>
                      <a:r>
                        <a:rPr lang="en-IN" sz="1400" b="0" i="0" u="none" strike="noStrike" dirty="0">
                          <a:solidFill>
                            <a:schemeClr val="tx1"/>
                          </a:solidFill>
                          <a:effectLst/>
                          <a:latin typeface="+mn-lt"/>
                        </a:rPr>
                        <a:t>:</a:t>
                      </a:r>
                      <a:r>
                        <a:rPr lang="en-IN" sz="1400" b="0" i="0" u="none" strike="noStrike" dirty="0">
                          <a:solidFill>
                            <a:srgbClr val="000000"/>
                          </a:solidFill>
                          <a:effectLst/>
                          <a:latin typeface="Calibri" panose="020F0502020204030204" pitchFamily="34" charset="0"/>
                        </a:rPr>
                        <a:t>                           Fiat(Italian): private</a:t>
                      </a:r>
                    </a:p>
                    <a:p>
                      <a:pPr rtl="0">
                        <a:spcBef>
                          <a:spcPts val="0"/>
                        </a:spcBef>
                        <a:spcAft>
                          <a:spcPts val="800"/>
                        </a:spcAft>
                      </a:pPr>
                      <a:r>
                        <a:rPr lang="en-IN" sz="1400" b="0" i="0" u="none" strike="noStrike" dirty="0">
                          <a:solidFill>
                            <a:srgbClr val="000000"/>
                          </a:solidFill>
                          <a:effectLst/>
                          <a:latin typeface="Calibri" panose="020F0502020204030204" pitchFamily="34" charset="0"/>
                        </a:rPr>
                        <a:t>Toyota (Japan)</a:t>
                      </a:r>
                      <a:endParaRPr lang="en-IN" sz="1400" b="0" dirty="0">
                        <a:effectLst/>
                      </a:endParaRPr>
                    </a:p>
                  </a:txBody>
                  <a:tcPr/>
                </a:tc>
                <a:extLst>
                  <a:ext uri="{0D108BD9-81ED-4DB2-BD59-A6C34878D82A}">
                    <a16:rowId xmlns:a16="http://schemas.microsoft.com/office/drawing/2014/main" val="4164698174"/>
                  </a:ext>
                </a:extLst>
              </a:tr>
              <a:tr h="1034659">
                <a:tc>
                  <a:txBody>
                    <a:bodyPr/>
                    <a:lstStyle/>
                    <a:p>
                      <a:r>
                        <a:rPr lang="en-US" sz="1400" u="sng" dirty="0"/>
                        <a:t>supplier</a:t>
                      </a:r>
                      <a:endParaRPr lang="en-IN" sz="1400" u="sng" dirty="0"/>
                    </a:p>
                  </a:txBody>
                  <a:tcPr/>
                </a:tc>
                <a:tc>
                  <a:txBody>
                    <a:bodyPr/>
                    <a:lstStyle/>
                    <a:p>
                      <a:r>
                        <a:rPr lang="en-IN" sz="1400" b="0" i="0" u="none" strike="noStrike" dirty="0">
                          <a:solidFill>
                            <a:srgbClr val="000000"/>
                          </a:solidFill>
                          <a:effectLst/>
                          <a:latin typeface="Calibri" panose="020F0502020204030204" pitchFamily="34" charset="0"/>
                        </a:rPr>
                        <a:t>Shivam narrow fabrics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Fibre2Fashion </a:t>
                      </a:r>
                      <a:endParaRPr lang="en-IN" sz="1400"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Technical textile</a:t>
                      </a:r>
                      <a:endParaRPr lang="en-IN" sz="1400"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Urjita electronics pvt.ltd </a:t>
                      </a:r>
                      <a:endParaRPr lang="en-IN" sz="1400" b="0" dirty="0">
                        <a:effectLst/>
                      </a:endParaRPr>
                    </a:p>
                  </a:txBody>
                  <a:tcPr/>
                </a:tc>
                <a:extLst>
                  <a:ext uri="{0D108BD9-81ED-4DB2-BD59-A6C34878D82A}">
                    <a16:rowId xmlns:a16="http://schemas.microsoft.com/office/drawing/2014/main" val="4039425650"/>
                  </a:ext>
                </a:extLst>
              </a:tr>
              <a:tr h="1277984">
                <a:tc>
                  <a:txBody>
                    <a:bodyPr/>
                    <a:lstStyle/>
                    <a:p>
                      <a:r>
                        <a:rPr lang="en-IN" sz="1400" b="0" i="0" u="sng" dirty="0">
                          <a:solidFill>
                            <a:srgbClr val="000000"/>
                          </a:solidFill>
                          <a:effectLst/>
                          <a:latin typeface="Calibri" panose="020F0502020204030204" pitchFamily="34" charset="0"/>
                        </a:rPr>
                        <a:t>Competitors</a:t>
                      </a:r>
                      <a:r>
                        <a:rPr lang="en-IN" sz="1400" b="0" i="0" u="none" strike="noStrike" dirty="0">
                          <a:solidFill>
                            <a:srgbClr val="000000"/>
                          </a:solidFill>
                          <a:effectLst/>
                          <a:latin typeface="Calibri" panose="020F0502020204030204" pitchFamily="34" charset="0"/>
                        </a:rPr>
                        <a:t>:  </a:t>
                      </a:r>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Lear Corporation</a:t>
                      </a:r>
                      <a:endParaRPr lang="en-IN" sz="1400"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General Motors</a:t>
                      </a:r>
                      <a:endParaRPr lang="en-IN" sz="1400"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Bosch Ltd</a:t>
                      </a:r>
                      <a:endParaRPr lang="en-IN" sz="1400" b="0" dirty="0">
                        <a:effectLst/>
                      </a:endParaRPr>
                    </a:p>
                    <a:p>
                      <a:r>
                        <a:rPr lang="en-IN" sz="1400" b="0" i="0" u="none" strike="noStrike" dirty="0">
                          <a:solidFill>
                            <a:srgbClr val="000000"/>
                          </a:solidFill>
                          <a:effectLst/>
                          <a:latin typeface="Calibri" panose="020F0502020204030204" pitchFamily="34" charset="0"/>
                        </a:rPr>
                        <a:t>Magna International Inc.</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Valeo</a:t>
                      </a:r>
                      <a:endParaRPr lang="en-IN" sz="1400" dirty="0"/>
                    </a:p>
                  </a:txBody>
                  <a:tcPr/>
                </a:tc>
                <a:extLst>
                  <a:ext uri="{0D108BD9-81ED-4DB2-BD59-A6C34878D82A}">
                    <a16:rowId xmlns:a16="http://schemas.microsoft.com/office/drawing/2014/main" val="1104078763"/>
                  </a:ext>
                </a:extLst>
              </a:tr>
              <a:tr h="1034659">
                <a:tc>
                  <a:txBody>
                    <a:bodyPr/>
                    <a:lstStyle/>
                    <a:p>
                      <a:r>
                        <a:rPr lang="en-IN" sz="1400" b="0" i="0" u="sng" dirty="0">
                          <a:solidFill>
                            <a:srgbClr val="000000"/>
                          </a:solidFill>
                          <a:effectLst/>
                          <a:latin typeface="Calibri" panose="020F0502020204030204" pitchFamily="34" charset="0"/>
                        </a:rPr>
                        <a:t>Academic Institution/ Industry Bodies </a:t>
                      </a:r>
                      <a:endParaRPr lang="en-IN" sz="1400" dirty="0"/>
                    </a:p>
                  </a:txBody>
                  <a:tcPr/>
                </a:tc>
                <a:tc>
                  <a:txBody>
                    <a:bodyPr/>
                    <a:lstStyle/>
                    <a:p>
                      <a:r>
                        <a:rPr lang="en-IN" sz="1400" b="0" i="0" u="none" strike="noStrike" dirty="0">
                          <a:solidFill>
                            <a:srgbClr val="000000"/>
                          </a:solidFill>
                          <a:effectLst/>
                          <a:latin typeface="Calibri" panose="020F0502020204030204" pitchFamily="34" charset="0"/>
                        </a:rPr>
                        <a:t>SAE International,</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National Automotive Dealers Association (NADA) , Global Automakers</a:t>
                      </a:r>
                      <a:endParaRPr lang="en-IN" sz="1400" b="0" dirty="0">
                        <a:effectLst/>
                      </a:endParaRPr>
                    </a:p>
                  </a:txBody>
                  <a:tcPr/>
                </a:tc>
                <a:extLst>
                  <a:ext uri="{0D108BD9-81ED-4DB2-BD59-A6C34878D82A}">
                    <a16:rowId xmlns:a16="http://schemas.microsoft.com/office/drawing/2014/main" val="2751034086"/>
                  </a:ext>
                </a:extLst>
              </a:tr>
              <a:tr h="1158575">
                <a:tc>
                  <a:txBody>
                    <a:bodyPr/>
                    <a:lstStyle/>
                    <a:p>
                      <a:r>
                        <a:rPr lang="en-IN" sz="1400" b="0" i="0" u="sng" dirty="0">
                          <a:solidFill>
                            <a:srgbClr val="000000"/>
                          </a:solidFill>
                          <a:effectLst/>
                          <a:latin typeface="Calibri" panose="020F0502020204030204" pitchFamily="34" charset="0"/>
                        </a:rPr>
                        <a:t>Investors/Financial Analysts</a:t>
                      </a:r>
                      <a:endParaRPr lang="en-IN"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Hind Motors</a:t>
                      </a:r>
                      <a:endParaRPr lang="en-IN" sz="1400" b="0"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400" b="0" i="0" u="none" strike="noStrike" dirty="0">
                          <a:solidFill>
                            <a:srgbClr val="000000"/>
                          </a:solidFill>
                          <a:effectLst/>
                          <a:latin typeface="Calibri" panose="020F0502020204030204" pitchFamily="34" charset="0"/>
                        </a:rPr>
                        <a:t>Force Motors</a:t>
                      </a:r>
                      <a:endParaRPr lang="en-IN" sz="1400" b="0" dirty="0">
                        <a:effectLst/>
                      </a:endParaRPr>
                    </a:p>
                    <a:p>
                      <a:r>
                        <a:rPr lang="en-IN" sz="1400" b="0" i="0" u="none" strike="noStrike" dirty="0">
                          <a:solidFill>
                            <a:srgbClr val="000000"/>
                          </a:solidFill>
                          <a:effectLst/>
                          <a:latin typeface="Calibri" panose="020F0502020204030204" pitchFamily="34" charset="0"/>
                        </a:rPr>
                        <a:t>SML Isuzu</a:t>
                      </a:r>
                      <a:endParaRPr lang="en-IN" sz="1400" dirty="0"/>
                    </a:p>
                  </a:txBody>
                  <a:tcPr/>
                </a:tc>
                <a:extLst>
                  <a:ext uri="{0D108BD9-81ED-4DB2-BD59-A6C34878D82A}">
                    <a16:rowId xmlns:a16="http://schemas.microsoft.com/office/drawing/2014/main" val="3347062250"/>
                  </a:ext>
                </a:extLst>
              </a:tr>
            </a:tbl>
          </a:graphicData>
        </a:graphic>
      </p:graphicFrame>
      <p:sp>
        <p:nvSpPr>
          <p:cNvPr id="5" name="Rectangle 4">
            <a:extLst>
              <a:ext uri="{FF2B5EF4-FFF2-40B4-BE49-F238E27FC236}">
                <a16:creationId xmlns:a16="http://schemas.microsoft.com/office/drawing/2014/main" id="{FADE9879-865D-4167-908A-392FC20A2B18}"/>
              </a:ext>
            </a:extLst>
          </p:cNvPr>
          <p:cNvSpPr/>
          <p:nvPr/>
        </p:nvSpPr>
        <p:spPr>
          <a:xfrm>
            <a:off x="9561250" y="23334"/>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pic>
        <p:nvPicPr>
          <p:cNvPr id="9" name="Picture 8">
            <a:extLst>
              <a:ext uri="{FF2B5EF4-FFF2-40B4-BE49-F238E27FC236}">
                <a16:creationId xmlns:a16="http://schemas.microsoft.com/office/drawing/2014/main" id="{B6F41F0B-969B-49C9-B7C3-CF32AB040DA0}"/>
              </a:ext>
            </a:extLst>
          </p:cNvPr>
          <p:cNvPicPr>
            <a:picLocks noChangeAspect="1"/>
          </p:cNvPicPr>
          <p:nvPr/>
        </p:nvPicPr>
        <p:blipFill>
          <a:blip r:embed="rId3"/>
          <a:stretch>
            <a:fillRect/>
          </a:stretch>
        </p:blipFill>
        <p:spPr>
          <a:xfrm>
            <a:off x="0" y="0"/>
            <a:ext cx="7096160" cy="6852228"/>
          </a:xfrm>
          <a:prstGeom prst="rect">
            <a:avLst/>
          </a:prstGeom>
        </p:spPr>
      </p:pic>
      <p:pic>
        <p:nvPicPr>
          <p:cNvPr id="5122" name="Picture 2" descr="PM Course - Who Are the Project Stakeholders and How To Manage Them -  Celoxis">
            <a:extLst>
              <a:ext uri="{FF2B5EF4-FFF2-40B4-BE49-F238E27FC236}">
                <a16:creationId xmlns:a16="http://schemas.microsoft.com/office/drawing/2014/main" id="{F341053E-3EA3-4EF6-893B-DFC6840593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77" y="1308370"/>
            <a:ext cx="5155026" cy="418690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63444211"/>
      </p:ext>
    </p:extLst>
  </p:cSld>
  <p:clrMapOvr>
    <a:masterClrMapping/>
  </p:clrMapOvr>
  <mc:AlternateContent xmlns:mc="http://schemas.openxmlformats.org/markup-compatibility/2006" xmlns:p14="http://schemas.microsoft.com/office/powerpoint/2010/main">
    <mc:Choice Requires="p14">
      <p:transition spd="slow" p14:dur="2000" advTm="22537"/>
    </mc:Choice>
    <mc:Fallback xmlns="">
      <p:transition spd="slow" advTm="22537"/>
    </mc:Fallback>
  </mc:AlternateContent>
  <p:extLst>
    <p:ext uri="{E180D4A7-C9FB-4DFB-919C-405C955672EB}">
      <p14:showEvtLst xmlns:p14="http://schemas.microsoft.com/office/powerpoint/2010/main">
        <p14:playEvt time="699" objId="10"/>
        <p14:stopEvt time="16113" objId="10"/>
        <p14:playEvt time="16778" objId="3"/>
        <p14:stopEvt time="21988" objId="3"/>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861D0C3-215D-4740-855D-89FD5FB50044}"/>
              </a:ext>
            </a:extLst>
          </p:cNvPr>
          <p:cNvSpPr>
            <a:spLocks noGrp="1"/>
          </p:cNvSpPr>
          <p:nvPr>
            <p:ph type="title"/>
          </p:nvPr>
        </p:nvSpPr>
        <p:spPr>
          <a:xfrm>
            <a:off x="10062100" y="0"/>
            <a:ext cx="2129900" cy="691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sz="2000" dirty="0"/>
              <a:t>B2-21  2018</a:t>
            </a:r>
            <a:endParaRPr lang="en-IN" sz="2000" dirty="0"/>
          </a:p>
        </p:txBody>
      </p:sp>
      <p:pic>
        <p:nvPicPr>
          <p:cNvPr id="4" name="seatbelt circuit">
            <a:hlinkClick r:id="" action="ppaction://media"/>
            <a:extLst>
              <a:ext uri="{FF2B5EF4-FFF2-40B4-BE49-F238E27FC236}">
                <a16:creationId xmlns:a16="http://schemas.microsoft.com/office/drawing/2014/main" id="{3560A4FA-5DBF-44C5-A94E-46F5A636E0BB}"/>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7"/>
          <a:stretch>
            <a:fillRect/>
          </a:stretch>
        </p:blipFill>
        <p:spPr>
          <a:xfrm>
            <a:off x="7522" y="577048"/>
            <a:ext cx="12184477" cy="6280951"/>
          </a:xfrm>
        </p:spPr>
      </p:pic>
      <p:pic>
        <p:nvPicPr>
          <p:cNvPr id="10" name="Recording (3)">
            <a:hlinkClick r:id="" action="ppaction://media"/>
            <a:extLst>
              <a:ext uri="{FF2B5EF4-FFF2-40B4-BE49-F238E27FC236}">
                <a16:creationId xmlns:a16="http://schemas.microsoft.com/office/drawing/2014/main" id="{300A114B-465A-4DFA-8225-28C46394E58B}"/>
              </a:ext>
            </a:extLst>
          </p:cNvPr>
          <p:cNvPicPr>
            <a:picLocks noChangeAspect="1"/>
          </p:cNvPicPr>
          <p:nvPr>
            <a:audioFile r:link="rId5"/>
            <p:extLst>
              <p:ext uri="{DAA4B4D4-6D71-4841-9C94-3DE7FCFB9230}">
                <p14:media xmlns:p14="http://schemas.microsoft.com/office/powerpoint/2010/main" r:embed="rId4"/>
              </p:ext>
            </p:extLst>
          </p:nvPr>
        </p:nvPicPr>
        <p:blipFill>
          <a:blip r:embed="rId8"/>
          <a:stretch>
            <a:fillRect/>
          </a:stretch>
        </p:blipFill>
        <p:spPr>
          <a:xfrm>
            <a:off x="5851525" y="3184525"/>
            <a:ext cx="487363" cy="487363"/>
          </a:xfrm>
          <a:prstGeom prst="rect">
            <a:avLst/>
          </a:prstGeom>
        </p:spPr>
      </p:pic>
    </p:spTree>
    <p:custDataLst>
      <p:tags r:id="rId1"/>
    </p:custDataLst>
    <p:extLst>
      <p:ext uri="{BB962C8B-B14F-4D97-AF65-F5344CB8AC3E}">
        <p14:creationId xmlns:p14="http://schemas.microsoft.com/office/powerpoint/2010/main" val="3681390781"/>
      </p:ext>
    </p:extLst>
  </p:cSld>
  <p:clrMapOvr>
    <a:masterClrMapping/>
  </p:clrMapOvr>
  <mc:AlternateContent xmlns:mc="http://schemas.openxmlformats.org/markup-compatibility/2006" xmlns:p14="http://schemas.microsoft.com/office/powerpoint/2010/main">
    <mc:Choice Requires="p14">
      <p:transition spd="slow" p14:dur="2000" advTm="43918"/>
    </mc:Choice>
    <mc:Fallback xmlns="">
      <p:transition spd="slow" advTm="439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567"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71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audio>
              <p:cMediaNode vol="80000">
                <p:cTn id="17" fill="hold" display="0">
                  <p:stCondLst>
                    <p:cond delay="indefinite"/>
                  </p:stCondLst>
                  <p:endCondLst>
                    <p:cond evt="onStopAudio" delay="0">
                      <p:tgtEl>
                        <p:sldTgt/>
                      </p:tgtEl>
                    </p:cond>
                  </p:endCondLst>
                </p:cTn>
                <p:tgtEl>
                  <p:spTgt spid="10"/>
                </p:tgtEl>
              </p:cMediaNode>
            </p:audio>
          </p:childTnLst>
        </p:cTn>
      </p:par>
    </p:tnLst>
  </p:timing>
  <p:extLst>
    <p:ext uri="{E180D4A7-C9FB-4DFB-919C-405C955672EB}">
      <p14:showEvtLst xmlns:p14="http://schemas.microsoft.com/office/powerpoint/2010/main">
        <p14:playEvt time="967" objId="4"/>
        <p14:playEvt time="2274" objId="10"/>
        <p14:stopEvt time="14119" objId="10"/>
        <p14:playEvt time="15687" objId="11"/>
        <p14:stopEvt time="31354" objId="11"/>
        <p14:stopEvt time="43918"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A0C1323-F3E3-4236-AFED-485AA637CEDF}"/>
              </a:ext>
            </a:extLst>
          </p:cNvPr>
          <p:cNvSpPr/>
          <p:nvPr/>
        </p:nvSpPr>
        <p:spPr>
          <a:xfrm>
            <a:off x="9561250" y="23334"/>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pic>
        <p:nvPicPr>
          <p:cNvPr id="9" name="seatbelt 3d">
            <a:hlinkClick r:id="" action="ppaction://media"/>
            <a:extLst>
              <a:ext uri="{FF2B5EF4-FFF2-40B4-BE49-F238E27FC236}">
                <a16:creationId xmlns:a16="http://schemas.microsoft.com/office/drawing/2014/main" id="{AE9D3074-C270-4ABE-AFD2-5C69674B6F83}"/>
              </a:ext>
            </a:extLst>
          </p:cNvPr>
          <p:cNvPicPr>
            <a:picLocks noGrp="1" noChangeAspect="1"/>
          </p:cNvPicPr>
          <p:nvPr>
            <p:ph idx="1"/>
            <a:videoFile r:link="rId3"/>
            <p:extLst>
              <p:ext uri="{DAA4B4D4-6D71-4841-9C94-3DE7FCFB9230}">
                <p14:media xmlns:p14="http://schemas.microsoft.com/office/powerpoint/2010/main" r:embed="rId2"/>
              </p:ext>
            </p:extLst>
          </p:nvPr>
        </p:nvPicPr>
        <p:blipFill>
          <a:blip r:embed="rId5"/>
          <a:stretch>
            <a:fillRect/>
          </a:stretch>
        </p:blipFill>
        <p:spPr>
          <a:xfrm>
            <a:off x="7522" y="577048"/>
            <a:ext cx="12184477" cy="6257617"/>
          </a:xfrm>
        </p:spPr>
      </p:pic>
    </p:spTree>
    <p:custDataLst>
      <p:tags r:id="rId1"/>
    </p:custDataLst>
    <p:extLst>
      <p:ext uri="{BB962C8B-B14F-4D97-AF65-F5344CB8AC3E}">
        <p14:creationId xmlns:p14="http://schemas.microsoft.com/office/powerpoint/2010/main" val="999679218"/>
      </p:ext>
    </p:extLst>
  </p:cSld>
  <p:clrMapOvr>
    <a:masterClrMapping/>
  </p:clrMapOvr>
  <mc:AlternateContent xmlns:mc="http://schemas.openxmlformats.org/markup-compatibility/2006" xmlns:p14="http://schemas.microsoft.com/office/powerpoint/2010/main">
    <mc:Choice Requires="p14">
      <p:transition spd="slow" p14:dur="2000" advTm="45061"/>
    </mc:Choice>
    <mc:Fallback xmlns="">
      <p:transition spd="slow" advTm="4506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4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extLst>
    <p:ext uri="{E180D4A7-C9FB-4DFB-919C-405C955672EB}">
      <p14:showEvtLst xmlns:p14="http://schemas.microsoft.com/office/powerpoint/2010/main">
        <p14:playEvt time="1111" objId="9"/>
        <p14:playEvt time="2021" objId="11"/>
        <p14:stopEvt time="32656" objId="9"/>
        <p14:stopEvt time="44493" objId="11"/>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E8E8-7A52-42D8-B53D-023760ADEADB}"/>
              </a:ext>
            </a:extLst>
          </p:cNvPr>
          <p:cNvSpPr>
            <a:spLocks noGrp="1"/>
          </p:cNvSpPr>
          <p:nvPr>
            <p:ph type="title"/>
          </p:nvPr>
        </p:nvSpPr>
        <p:spPr/>
        <p:txBody>
          <a:bodyPr/>
          <a:lstStyle/>
          <a:p>
            <a:endParaRPr lang="en-IN"/>
          </a:p>
        </p:txBody>
      </p:sp>
      <p:pic>
        <p:nvPicPr>
          <p:cNvPr id="11" name="Content Placeholder 10">
            <a:extLst>
              <a:ext uri="{FF2B5EF4-FFF2-40B4-BE49-F238E27FC236}">
                <a16:creationId xmlns:a16="http://schemas.microsoft.com/office/drawing/2014/main" id="{9F458F56-C76D-4E85-B877-81727E97987B}"/>
              </a:ext>
            </a:extLst>
          </p:cNvPr>
          <p:cNvPicPr>
            <a:picLocks noGrp="1" noChangeAspect="1"/>
          </p:cNvPicPr>
          <p:nvPr>
            <p:ph idx="1"/>
          </p:nvPr>
        </p:nvPicPr>
        <p:blipFill>
          <a:blip r:embed="rId5"/>
          <a:stretch>
            <a:fillRect/>
          </a:stretch>
        </p:blipFill>
        <p:spPr>
          <a:xfrm>
            <a:off x="0" y="-3154"/>
            <a:ext cx="5551978" cy="6861154"/>
          </a:xfrm>
        </p:spPr>
      </p:pic>
      <p:pic>
        <p:nvPicPr>
          <p:cNvPr id="12" name="seatbelt vinayak">
            <a:hlinkClick r:id="" action="ppaction://media"/>
            <a:extLst>
              <a:ext uri="{FF2B5EF4-FFF2-40B4-BE49-F238E27FC236}">
                <a16:creationId xmlns:a16="http://schemas.microsoft.com/office/drawing/2014/main" id="{38B55F5C-38FB-43D0-AB4E-F7040753832F}"/>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5851525" y="3184525"/>
            <a:ext cx="487363" cy="487363"/>
          </a:xfrm>
          <a:prstGeom prst="rect">
            <a:avLst/>
          </a:prstGeom>
        </p:spPr>
      </p:pic>
      <p:pic>
        <p:nvPicPr>
          <p:cNvPr id="4" name="Picture 3">
            <a:extLst>
              <a:ext uri="{FF2B5EF4-FFF2-40B4-BE49-F238E27FC236}">
                <a16:creationId xmlns:a16="http://schemas.microsoft.com/office/drawing/2014/main" id="{4D75D221-E804-4BC8-8086-25BDE0A4AE75}"/>
              </a:ext>
            </a:extLst>
          </p:cNvPr>
          <p:cNvPicPr>
            <a:picLocks noChangeAspect="1"/>
          </p:cNvPicPr>
          <p:nvPr/>
        </p:nvPicPr>
        <p:blipFill>
          <a:blip r:embed="rId7"/>
          <a:stretch>
            <a:fillRect/>
          </a:stretch>
        </p:blipFill>
        <p:spPr>
          <a:xfrm>
            <a:off x="5551978" y="-3154"/>
            <a:ext cx="6640022" cy="6858000"/>
          </a:xfrm>
          <a:prstGeom prst="rect">
            <a:avLst/>
          </a:prstGeom>
        </p:spPr>
      </p:pic>
    </p:spTree>
    <p:custDataLst>
      <p:tags r:id="rId1"/>
    </p:custDataLst>
    <p:extLst>
      <p:ext uri="{BB962C8B-B14F-4D97-AF65-F5344CB8AC3E}">
        <p14:creationId xmlns:p14="http://schemas.microsoft.com/office/powerpoint/2010/main" val="1507905255"/>
      </p:ext>
    </p:extLst>
  </p:cSld>
  <p:clrMapOvr>
    <a:masterClrMapping/>
  </p:clrMapOvr>
  <mc:AlternateContent xmlns:mc="http://schemas.openxmlformats.org/markup-compatibility/2006" xmlns:p14="http://schemas.microsoft.com/office/powerpoint/2010/main">
    <mc:Choice Requires="p14">
      <p:transition spd="slow" p14:dur="2000" advTm="21304"/>
    </mc:Choice>
    <mc:Fallback xmlns="">
      <p:transition spd="slow" advTm="2130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7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endCondLst>
                    <p:cond evt="onStopAudio" delay="0">
                      <p:tgtEl>
                        <p:sldTgt/>
                      </p:tgtEl>
                    </p:cond>
                  </p:endCondLst>
                </p:cTn>
                <p:tgtEl>
                  <p:spTgt spid="12"/>
                </p:tgtEl>
              </p:cMediaNode>
            </p:video>
          </p:childTnLst>
        </p:cTn>
      </p:par>
    </p:tnLst>
  </p:timing>
  <p:extLst>
    <p:ext uri="{E180D4A7-C9FB-4DFB-919C-405C955672EB}">
      <p14:showEvtLst xmlns:p14="http://schemas.microsoft.com/office/powerpoint/2010/main">
        <p14:playEvt time="874" objId="12"/>
        <p14:stopEvt time="20532" objId="12"/>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F2BB1-8EB7-4491-B4FD-D769CB243B63}"/>
              </a:ext>
            </a:extLst>
          </p:cNvPr>
          <p:cNvSpPr>
            <a:spLocks noGrp="1"/>
          </p:cNvSpPr>
          <p:nvPr>
            <p:ph type="title"/>
          </p:nvPr>
        </p:nvSpPr>
        <p:spPr>
          <a:xfrm>
            <a:off x="838200" y="365125"/>
            <a:ext cx="3094608" cy="558153"/>
          </a:xfrm>
        </p:spPr>
        <p:txBody>
          <a:bodyPr>
            <a:normAutofit fontScale="90000"/>
          </a:bodyPr>
          <a:lstStyle/>
          <a:p>
            <a:r>
              <a:rPr lang="en-US" dirty="0"/>
              <a:t>CONCLUSION</a:t>
            </a:r>
            <a:endParaRPr lang="en-IN" dirty="0"/>
          </a:p>
        </p:txBody>
      </p:sp>
      <p:sp>
        <p:nvSpPr>
          <p:cNvPr id="3" name="Content Placeholder 2">
            <a:extLst>
              <a:ext uri="{FF2B5EF4-FFF2-40B4-BE49-F238E27FC236}">
                <a16:creationId xmlns:a16="http://schemas.microsoft.com/office/drawing/2014/main" id="{1CC2CA21-B33F-49AD-B9EB-EC6D7448E2EF}"/>
              </a:ext>
            </a:extLst>
          </p:cNvPr>
          <p:cNvSpPr>
            <a:spLocks noGrp="1"/>
          </p:cNvSpPr>
          <p:nvPr>
            <p:ph idx="1"/>
          </p:nvPr>
        </p:nvSpPr>
        <p:spPr>
          <a:xfrm>
            <a:off x="310718" y="923278"/>
            <a:ext cx="2956265" cy="5253685"/>
          </a:xfrm>
        </p:spPr>
        <p:txBody>
          <a:bodyPr>
            <a:normAutofit/>
          </a:bodyPr>
          <a:lstStyle/>
          <a:p>
            <a:r>
              <a:rPr lang="en-US" sz="2000" dirty="0"/>
              <a:t>We have decided to manufacture the seatbelt as it looks profitable and regards safety above all. However, the idea needs time to be implemented as it’s a new approach which could face criticisms and hardships in the market. But the market looks promising, hence it might work out.</a:t>
            </a:r>
            <a:endParaRPr lang="en-IN" sz="2000" dirty="0"/>
          </a:p>
        </p:txBody>
      </p:sp>
      <p:sp>
        <p:nvSpPr>
          <p:cNvPr id="5" name="Rectangle 4">
            <a:extLst>
              <a:ext uri="{FF2B5EF4-FFF2-40B4-BE49-F238E27FC236}">
                <a16:creationId xmlns:a16="http://schemas.microsoft.com/office/drawing/2014/main" id="{EA789C31-A35E-4C08-A319-BB3466ABE66E}"/>
              </a:ext>
            </a:extLst>
          </p:cNvPr>
          <p:cNvSpPr/>
          <p:nvPr/>
        </p:nvSpPr>
        <p:spPr>
          <a:xfrm>
            <a:off x="9778567" y="23334"/>
            <a:ext cx="2361461" cy="6835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B2-21  2018</a:t>
            </a:r>
            <a:endParaRPr lang="en-IN" dirty="0"/>
          </a:p>
        </p:txBody>
      </p:sp>
      <p:pic>
        <p:nvPicPr>
          <p:cNvPr id="7170" name="Picture 2">
            <a:extLst>
              <a:ext uri="{FF2B5EF4-FFF2-40B4-BE49-F238E27FC236}">
                <a16:creationId xmlns:a16="http://schemas.microsoft.com/office/drawing/2014/main" id="{C662D014-464D-476C-BC76-A11D49420A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6983" y="1040113"/>
            <a:ext cx="8729338" cy="477618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078760101"/>
      </p:ext>
    </p:extLst>
  </p:cSld>
  <p:clrMapOvr>
    <a:masterClrMapping/>
  </p:clrMapOvr>
  <mc:AlternateContent xmlns:mc="http://schemas.openxmlformats.org/markup-compatibility/2006" xmlns:p14="http://schemas.microsoft.com/office/powerpoint/2010/main">
    <mc:Choice Requires="p14">
      <p:transition spd="slow" p14:dur="2000" advTm="16161"/>
    </mc:Choice>
    <mc:Fallback xmlns="">
      <p:transition spd="slow" advTm="16161"/>
    </mc:Fallback>
  </mc:AlternateContent>
  <p:extLst>
    <p:ext uri="{E180D4A7-C9FB-4DFB-919C-405C955672EB}">
      <p14:showEvtLst xmlns:p14="http://schemas.microsoft.com/office/powerpoint/2010/main">
        <p14:playEvt time="949" objId="7"/>
        <p14:stopEvt time="16144" objId="7"/>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65.6|20.2"/>
</p:tagLst>
</file>

<file path=ppt/tags/tag2.xml><?xml version="1.0" encoding="utf-8"?>
<p:tagLst xmlns:a="http://schemas.openxmlformats.org/drawingml/2006/main" xmlns:r="http://schemas.openxmlformats.org/officeDocument/2006/relationships" xmlns:p="http://schemas.openxmlformats.org/presentationml/2006/main">
  <p:tag name="TIMING" val="|1.3"/>
</p:tagLst>
</file>

<file path=ppt/tags/tag3.xml><?xml version="1.0" encoding="utf-8"?>
<p:tagLst xmlns:a="http://schemas.openxmlformats.org/drawingml/2006/main" xmlns:r="http://schemas.openxmlformats.org/officeDocument/2006/relationships" xmlns:p="http://schemas.openxmlformats.org/presentationml/2006/main">
  <p:tag name="TIMING" val="|0.6"/>
</p:tagLst>
</file>

<file path=ppt/tags/tag4.xml><?xml version="1.0" encoding="utf-8"?>
<p:tagLst xmlns:a="http://schemas.openxmlformats.org/drawingml/2006/main" xmlns:r="http://schemas.openxmlformats.org/officeDocument/2006/relationships" xmlns:p="http://schemas.openxmlformats.org/presentationml/2006/main">
  <p:tag name="TIMING" val="|0.9"/>
</p:tagLst>
</file>

<file path=ppt/tags/tag5.xml><?xml version="1.0" encoding="utf-8"?>
<p:tagLst xmlns:a="http://schemas.openxmlformats.org/drawingml/2006/main" xmlns:r="http://schemas.openxmlformats.org/officeDocument/2006/relationships" xmlns:p="http://schemas.openxmlformats.org/presentationml/2006/main">
  <p:tag name="TIMING" val="|0.6|16"/>
</p:tagLst>
</file>

<file path=ppt/tags/tag6.xml><?xml version="1.0" encoding="utf-8"?>
<p:tagLst xmlns:a="http://schemas.openxmlformats.org/drawingml/2006/main" xmlns:r="http://schemas.openxmlformats.org/officeDocument/2006/relationships" xmlns:p="http://schemas.openxmlformats.org/presentationml/2006/main">
  <p:tag name="TIMING" val="|0.9|1.3|13.4"/>
</p:tagLst>
</file>

<file path=ppt/tags/tag7.xml><?xml version="1.0" encoding="utf-8"?>
<p:tagLst xmlns:a="http://schemas.openxmlformats.org/drawingml/2006/main" xmlns:r="http://schemas.openxmlformats.org/officeDocument/2006/relationships" xmlns:p="http://schemas.openxmlformats.org/presentationml/2006/main">
  <p:tag name="TIMING" val="|1.1|0.9"/>
</p:tagLst>
</file>

<file path=ppt/tags/tag8.xml><?xml version="1.0" encoding="utf-8"?>
<p:tagLst xmlns:a="http://schemas.openxmlformats.org/drawingml/2006/main" xmlns:r="http://schemas.openxmlformats.org/officeDocument/2006/relationships" xmlns:p="http://schemas.openxmlformats.org/presentationml/2006/main">
  <p:tag name="TIMING" val="|0.8"/>
</p:tagLst>
</file>

<file path=ppt/tags/tag9.xml><?xml version="1.0" encoding="utf-8"?>
<p:tagLst xmlns:a="http://schemas.openxmlformats.org/drawingml/2006/main" xmlns:r="http://schemas.openxmlformats.org/officeDocument/2006/relationships" xmlns:p="http://schemas.openxmlformats.org/presentationml/2006/main">
  <p:tag name="TIMING" val="|0.9"/>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1167</TotalTime>
  <Words>386</Words>
  <Application>Microsoft Office PowerPoint</Application>
  <PresentationFormat>Widescreen</PresentationFormat>
  <Paragraphs>51</Paragraphs>
  <Slides>9</Slides>
  <Notes>0</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EHIPASSIKO</vt:lpstr>
      <vt:lpstr>PROBLEM STATEMENT</vt:lpstr>
      <vt:lpstr>INTRODUCTION</vt:lpstr>
      <vt:lpstr>WHAT DO WE ACHIEVE FROM DOING SO?</vt:lpstr>
      <vt:lpstr>KEY PLAYERS</vt:lpstr>
      <vt:lpstr>B2-21  2018</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EHIPASSIKO</dc:title>
  <dc:creator>ARAVIND RAMESH</dc:creator>
  <cp:lastModifiedBy>ARAVIND RAMESH</cp:lastModifiedBy>
  <cp:revision>57</cp:revision>
  <dcterms:created xsi:type="dcterms:W3CDTF">2020-10-25T08:32:52Z</dcterms:created>
  <dcterms:modified xsi:type="dcterms:W3CDTF">2022-01-27T17:10:46Z</dcterms:modified>
</cp:coreProperties>
</file>

<file path=docProps/thumbnail.jpeg>
</file>